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7302500" cx="13004800"/>
  <p:notesSz cx="6858000" cy="9144000"/>
  <p:embeddedFontLst>
    <p:embeddedFont>
      <p:font typeface="Oswald"/>
      <p:regular r:id="rId76"/>
      <p:bold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55F32A87-82BF-477F-A5EC-39831D5B13A4}">
  <a:tblStyle styleId="{55F32A87-82BF-477F-A5EC-39831D5B13A4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B51F734D-D2EF-49E0-9CF6-48A0E0D1B4CE}" styleName="Table_1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Oswald-bold.fntdata"/><Relationship Id="rId32" Type="http://schemas.openxmlformats.org/officeDocument/2006/relationships/slide" Target="slides/slide26.xml"/><Relationship Id="rId76" Type="http://schemas.openxmlformats.org/officeDocument/2006/relationships/font" Target="fonts/Oswald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75999" y="685800"/>
            <a:ext cx="6106676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9.png"/><Relationship Id="rId3" Type="http://schemas.openxmlformats.org/officeDocument/2006/relationships/image" Target="../media/image01.jpg"/><Relationship Id="rId4" Type="http://schemas.openxmlformats.org/officeDocument/2006/relationships/image" Target="../media/image0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Relationship Id="rId3" Type="http://schemas.openxmlformats.org/officeDocument/2006/relationships/image" Target="../media/image02.png"/><Relationship Id="rId4" Type="http://schemas.openxmlformats.org/officeDocument/2006/relationships/image" Target="../media/image05.png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9" Type="http://schemas.openxmlformats.org/officeDocument/2006/relationships/image" Target="../media/image18.png"/><Relationship Id="rId5" Type="http://schemas.openxmlformats.org/officeDocument/2006/relationships/image" Target="../media/image08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3.jpg"/><Relationship Id="rId4" Type="http://schemas.openxmlformats.org/officeDocument/2006/relationships/image" Target="../media/image2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ctrTitle"/>
          </p:nvPr>
        </p:nvSpPr>
        <p:spPr>
          <a:xfrm>
            <a:off x="443318" y="1057112"/>
            <a:ext cx="12118186" cy="2914185"/>
          </a:xfrm>
          <a:prstGeom prst="rect">
            <a:avLst/>
          </a:prstGeom>
        </p:spPr>
        <p:txBody>
          <a:bodyPr anchorCtr="0" anchor="b" bIns="129950" lIns="129950" rIns="129950" tIns="129950"/>
          <a:lstStyle>
            <a:lvl1pPr lvl="0" algn="ctr">
              <a:spcBef>
                <a:spcPts val="0"/>
              </a:spcBef>
              <a:buSzPct val="100000"/>
              <a:defRPr sz="7400"/>
            </a:lvl1pPr>
            <a:lvl2pPr lvl="1" algn="ctr">
              <a:spcBef>
                <a:spcPts val="0"/>
              </a:spcBef>
              <a:buSzPct val="100000"/>
              <a:defRPr sz="7400"/>
            </a:lvl2pPr>
            <a:lvl3pPr lvl="2" algn="ctr">
              <a:spcBef>
                <a:spcPts val="0"/>
              </a:spcBef>
              <a:buSzPct val="100000"/>
              <a:defRPr sz="7400"/>
            </a:lvl3pPr>
            <a:lvl4pPr lvl="3" algn="ctr">
              <a:spcBef>
                <a:spcPts val="0"/>
              </a:spcBef>
              <a:buSzPct val="100000"/>
              <a:defRPr sz="7400"/>
            </a:lvl4pPr>
            <a:lvl5pPr lvl="4" algn="ctr">
              <a:spcBef>
                <a:spcPts val="0"/>
              </a:spcBef>
              <a:buSzPct val="100000"/>
              <a:defRPr sz="7400"/>
            </a:lvl5pPr>
            <a:lvl6pPr lvl="5" algn="ctr">
              <a:spcBef>
                <a:spcPts val="0"/>
              </a:spcBef>
              <a:buSzPct val="100000"/>
              <a:defRPr sz="7400"/>
            </a:lvl6pPr>
            <a:lvl7pPr lvl="6" algn="ctr">
              <a:spcBef>
                <a:spcPts val="0"/>
              </a:spcBef>
              <a:buSzPct val="100000"/>
              <a:defRPr sz="7400"/>
            </a:lvl7pPr>
            <a:lvl8pPr lvl="7" algn="ctr">
              <a:spcBef>
                <a:spcPts val="0"/>
              </a:spcBef>
              <a:buSzPct val="100000"/>
              <a:defRPr sz="7400"/>
            </a:lvl8pPr>
            <a:lvl9pPr lvl="8" algn="ctr">
              <a:spcBef>
                <a:spcPts val="0"/>
              </a:spcBef>
              <a:buSzPct val="100000"/>
              <a:defRPr sz="7400"/>
            </a:lvl9pPr>
          </a:lstStyle>
          <a:p/>
        </p:txBody>
      </p:sp>
      <p:sp>
        <p:nvSpPr>
          <p:cNvPr id="213" name="Shape 213"/>
          <p:cNvSpPr txBox="1"/>
          <p:nvPr>
            <p:ph idx="1" type="subTitle"/>
          </p:nvPr>
        </p:nvSpPr>
        <p:spPr>
          <a:xfrm>
            <a:off x="443306" y="4023757"/>
            <a:ext cx="12118186" cy="1125296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000"/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43306" y="3053675"/>
            <a:ext cx="12118186" cy="1195148"/>
          </a:xfrm>
          <a:prstGeom prst="rect">
            <a:avLst/>
          </a:prstGeom>
        </p:spPr>
        <p:txBody>
          <a:bodyPr anchorCtr="0" anchor="ctr" bIns="129950" lIns="129950" rIns="129950" tIns="129950"/>
          <a:lstStyle>
            <a:lvl1pPr lvl="0" algn="ctr">
              <a:spcBef>
                <a:spcPts val="0"/>
              </a:spcBef>
              <a:buSzPct val="100000"/>
              <a:defRPr sz="5100"/>
            </a:lvl1pPr>
            <a:lvl2pPr lvl="1" algn="ctr">
              <a:spcBef>
                <a:spcPts val="0"/>
              </a:spcBef>
              <a:buSzPct val="100000"/>
              <a:defRPr sz="5100"/>
            </a:lvl2pPr>
            <a:lvl3pPr lvl="2" algn="ctr">
              <a:spcBef>
                <a:spcPts val="0"/>
              </a:spcBef>
              <a:buSzPct val="100000"/>
              <a:defRPr sz="5100"/>
            </a:lvl3pPr>
            <a:lvl4pPr lvl="3" algn="ctr">
              <a:spcBef>
                <a:spcPts val="0"/>
              </a:spcBef>
              <a:buSzPct val="100000"/>
              <a:defRPr sz="5100"/>
            </a:lvl4pPr>
            <a:lvl5pPr lvl="4" algn="ctr">
              <a:spcBef>
                <a:spcPts val="0"/>
              </a:spcBef>
              <a:buSzPct val="100000"/>
              <a:defRPr sz="5100"/>
            </a:lvl5pPr>
            <a:lvl6pPr lvl="5" algn="ctr">
              <a:spcBef>
                <a:spcPts val="0"/>
              </a:spcBef>
              <a:buSzPct val="100000"/>
              <a:defRPr sz="5100"/>
            </a:lvl6pPr>
            <a:lvl7pPr lvl="6" algn="ctr">
              <a:spcBef>
                <a:spcPts val="0"/>
              </a:spcBef>
              <a:buSzPct val="100000"/>
              <a:defRPr sz="5100"/>
            </a:lvl7pPr>
            <a:lvl8pPr lvl="7" algn="ctr">
              <a:spcBef>
                <a:spcPts val="0"/>
              </a:spcBef>
              <a:buSzPct val="100000"/>
              <a:defRPr sz="5100"/>
            </a:lvl8pPr>
            <a:lvl9pPr lvl="8" algn="ctr">
              <a:spcBef>
                <a:spcPts val="0"/>
              </a:spcBef>
              <a:buSzPct val="100000"/>
              <a:defRPr sz="5100"/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43306" y="631825"/>
            <a:ext cx="12118186" cy="813092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43306" y="1636229"/>
            <a:ext cx="12118186" cy="4850444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43306" y="631825"/>
            <a:ext cx="12118186" cy="813092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443306" y="1636229"/>
            <a:ext cx="5688746" cy="4850444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1700"/>
            </a:lvl2pPr>
            <a:lvl3pPr lvl="2">
              <a:spcBef>
                <a:spcPts val="0"/>
              </a:spcBef>
              <a:buSzPct val="100000"/>
              <a:defRPr sz="1700"/>
            </a:lvl3pPr>
            <a:lvl4pPr lvl="3">
              <a:spcBef>
                <a:spcPts val="0"/>
              </a:spcBef>
              <a:buSzPct val="100000"/>
              <a:defRPr sz="1700"/>
            </a:lvl4pPr>
            <a:lvl5pPr lvl="4">
              <a:spcBef>
                <a:spcPts val="0"/>
              </a:spcBef>
              <a:buSzPct val="100000"/>
              <a:defRPr sz="1700"/>
            </a:lvl5pPr>
            <a:lvl6pPr lvl="5">
              <a:spcBef>
                <a:spcPts val="0"/>
              </a:spcBef>
              <a:buSzPct val="100000"/>
              <a:defRPr sz="1700"/>
            </a:lvl6pPr>
            <a:lvl7pPr lvl="6">
              <a:spcBef>
                <a:spcPts val="0"/>
              </a:spcBef>
              <a:buSzPct val="100000"/>
              <a:defRPr sz="1700"/>
            </a:lvl7pPr>
            <a:lvl8pPr lvl="7">
              <a:spcBef>
                <a:spcPts val="0"/>
              </a:spcBef>
              <a:buSzPct val="100000"/>
              <a:defRPr sz="1700"/>
            </a:lvl8pPr>
            <a:lvl9pPr lvl="8">
              <a:spcBef>
                <a:spcPts val="0"/>
              </a:spcBef>
              <a:buSzPct val="100000"/>
              <a:defRPr sz="1700"/>
            </a:lvl9pPr>
          </a:lstStyle>
          <a:p/>
        </p:txBody>
      </p:sp>
      <p:sp>
        <p:nvSpPr>
          <p:cNvPr id="225" name="Shape 225"/>
          <p:cNvSpPr txBox="1"/>
          <p:nvPr>
            <p:ph idx="2" type="body"/>
          </p:nvPr>
        </p:nvSpPr>
        <p:spPr>
          <a:xfrm>
            <a:off x="6872746" y="1636229"/>
            <a:ext cx="5688746" cy="4850444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buSzPct val="100000"/>
              <a:defRPr sz="2000"/>
            </a:lvl1pPr>
            <a:lvl2pPr lvl="1">
              <a:spcBef>
                <a:spcPts val="0"/>
              </a:spcBef>
              <a:buSzPct val="100000"/>
              <a:defRPr sz="1700"/>
            </a:lvl2pPr>
            <a:lvl3pPr lvl="2">
              <a:spcBef>
                <a:spcPts val="0"/>
              </a:spcBef>
              <a:buSzPct val="100000"/>
              <a:defRPr sz="1700"/>
            </a:lvl3pPr>
            <a:lvl4pPr lvl="3">
              <a:spcBef>
                <a:spcPts val="0"/>
              </a:spcBef>
              <a:buSzPct val="100000"/>
              <a:defRPr sz="1700"/>
            </a:lvl4pPr>
            <a:lvl5pPr lvl="4">
              <a:spcBef>
                <a:spcPts val="0"/>
              </a:spcBef>
              <a:buSzPct val="100000"/>
              <a:defRPr sz="1700"/>
            </a:lvl5pPr>
            <a:lvl6pPr lvl="5">
              <a:spcBef>
                <a:spcPts val="0"/>
              </a:spcBef>
              <a:buSzPct val="100000"/>
              <a:defRPr sz="1700"/>
            </a:lvl6pPr>
            <a:lvl7pPr lvl="6">
              <a:spcBef>
                <a:spcPts val="0"/>
              </a:spcBef>
              <a:buSzPct val="100000"/>
              <a:defRPr sz="1700"/>
            </a:lvl7pPr>
            <a:lvl8pPr lvl="7">
              <a:spcBef>
                <a:spcPts val="0"/>
              </a:spcBef>
              <a:buSzPct val="100000"/>
              <a:defRPr sz="1700"/>
            </a:lvl8pPr>
            <a:lvl9pPr lvl="8">
              <a:spcBef>
                <a:spcPts val="0"/>
              </a:spcBef>
              <a:buSzPct val="100000"/>
              <a:defRPr sz="1700"/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43306" y="631825"/>
            <a:ext cx="12118186" cy="813092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43306" y="788814"/>
            <a:ext cx="3993600" cy="1072907"/>
          </a:xfrm>
          <a:prstGeom prst="rect">
            <a:avLst/>
          </a:prstGeom>
        </p:spPr>
        <p:txBody>
          <a:bodyPr anchorCtr="0" anchor="b" bIns="129950" lIns="129950" rIns="129950" tIns="129950"/>
          <a:lstStyle>
            <a:lvl1pPr lvl="0">
              <a:spcBef>
                <a:spcPts val="0"/>
              </a:spcBef>
              <a:buSzPct val="100000"/>
              <a:defRPr sz="3400"/>
            </a:lvl1pPr>
            <a:lvl2pPr lvl="1">
              <a:spcBef>
                <a:spcPts val="0"/>
              </a:spcBef>
              <a:buSzPct val="100000"/>
              <a:defRPr sz="3400"/>
            </a:lvl2pPr>
            <a:lvl3pPr lvl="2">
              <a:spcBef>
                <a:spcPts val="0"/>
              </a:spcBef>
              <a:buSzPct val="100000"/>
              <a:defRPr sz="3400"/>
            </a:lvl3pPr>
            <a:lvl4pPr lvl="3">
              <a:spcBef>
                <a:spcPts val="0"/>
              </a:spcBef>
              <a:buSzPct val="100000"/>
              <a:defRPr sz="3400"/>
            </a:lvl4pPr>
            <a:lvl5pPr lvl="4">
              <a:spcBef>
                <a:spcPts val="0"/>
              </a:spcBef>
              <a:buSzPct val="100000"/>
              <a:defRPr sz="3400"/>
            </a:lvl5pPr>
            <a:lvl6pPr lvl="5">
              <a:spcBef>
                <a:spcPts val="0"/>
              </a:spcBef>
              <a:buSzPct val="100000"/>
              <a:defRPr sz="3400"/>
            </a:lvl6pPr>
            <a:lvl7pPr lvl="6">
              <a:spcBef>
                <a:spcPts val="0"/>
              </a:spcBef>
              <a:buSzPct val="100000"/>
              <a:defRPr sz="3400"/>
            </a:lvl7pPr>
            <a:lvl8pPr lvl="7">
              <a:spcBef>
                <a:spcPts val="0"/>
              </a:spcBef>
              <a:buSzPct val="100000"/>
              <a:defRPr sz="3400"/>
            </a:lvl8pPr>
            <a:lvl9pPr lvl="8">
              <a:spcBef>
                <a:spcPts val="0"/>
              </a:spcBef>
              <a:buSzPct val="100000"/>
              <a:defRPr sz="3400"/>
            </a:lvl9pPr>
          </a:lstStyle>
          <a:p/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443306" y="1972888"/>
            <a:ext cx="3993600" cy="4513962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buSzPct val="100000"/>
              <a:defRPr sz="1700"/>
            </a:lvl1pPr>
            <a:lvl2pPr lvl="1">
              <a:spcBef>
                <a:spcPts val="0"/>
              </a:spcBef>
              <a:buSzPct val="100000"/>
              <a:defRPr sz="1700"/>
            </a:lvl2pPr>
            <a:lvl3pPr lvl="2">
              <a:spcBef>
                <a:spcPts val="0"/>
              </a:spcBef>
              <a:buSzPct val="100000"/>
              <a:defRPr sz="1700"/>
            </a:lvl3pPr>
            <a:lvl4pPr lvl="3">
              <a:spcBef>
                <a:spcPts val="0"/>
              </a:spcBef>
              <a:buSzPct val="100000"/>
              <a:defRPr sz="1700"/>
            </a:lvl4pPr>
            <a:lvl5pPr lvl="4">
              <a:spcBef>
                <a:spcPts val="0"/>
              </a:spcBef>
              <a:buSzPct val="100000"/>
              <a:defRPr sz="1700"/>
            </a:lvl5pPr>
            <a:lvl6pPr lvl="5">
              <a:spcBef>
                <a:spcPts val="0"/>
              </a:spcBef>
              <a:buSzPct val="100000"/>
              <a:defRPr sz="1700"/>
            </a:lvl6pPr>
            <a:lvl7pPr lvl="6">
              <a:spcBef>
                <a:spcPts val="0"/>
              </a:spcBef>
              <a:buSzPct val="100000"/>
              <a:defRPr sz="1700"/>
            </a:lvl7pPr>
            <a:lvl8pPr lvl="7">
              <a:spcBef>
                <a:spcPts val="0"/>
              </a:spcBef>
              <a:buSzPct val="100000"/>
              <a:defRPr sz="1700"/>
            </a:lvl8pPr>
            <a:lvl9pPr lvl="8">
              <a:spcBef>
                <a:spcPts val="0"/>
              </a:spcBef>
              <a:buSzPct val="100000"/>
              <a:defRPr sz="1700"/>
            </a:lvl9pPr>
          </a:lstStyle>
          <a:p/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697244" y="639101"/>
            <a:ext cx="9056426" cy="5807925"/>
          </a:xfrm>
          <a:prstGeom prst="rect">
            <a:avLst/>
          </a:prstGeom>
        </p:spPr>
        <p:txBody>
          <a:bodyPr anchorCtr="0" anchor="ctr" bIns="129950" lIns="129950" rIns="129950" tIns="129950"/>
          <a:lstStyle>
            <a:lvl1pPr lvl="0">
              <a:spcBef>
                <a:spcPts val="0"/>
              </a:spcBef>
              <a:buSzPct val="100000"/>
              <a:defRPr sz="6800"/>
            </a:lvl1pPr>
            <a:lvl2pPr lvl="1">
              <a:spcBef>
                <a:spcPts val="0"/>
              </a:spcBef>
              <a:buSzPct val="100000"/>
              <a:defRPr sz="6800"/>
            </a:lvl2pPr>
            <a:lvl3pPr lvl="2">
              <a:spcBef>
                <a:spcPts val="0"/>
              </a:spcBef>
              <a:buSzPct val="100000"/>
              <a:defRPr sz="6800"/>
            </a:lvl3pPr>
            <a:lvl4pPr lvl="3">
              <a:spcBef>
                <a:spcPts val="0"/>
              </a:spcBef>
              <a:buSzPct val="100000"/>
              <a:defRPr sz="6800"/>
            </a:lvl4pPr>
            <a:lvl5pPr lvl="4">
              <a:spcBef>
                <a:spcPts val="0"/>
              </a:spcBef>
              <a:buSzPct val="100000"/>
              <a:defRPr sz="6800"/>
            </a:lvl5pPr>
            <a:lvl6pPr lvl="5">
              <a:spcBef>
                <a:spcPts val="0"/>
              </a:spcBef>
              <a:buSzPct val="100000"/>
              <a:defRPr sz="6800"/>
            </a:lvl6pPr>
            <a:lvl7pPr lvl="6">
              <a:spcBef>
                <a:spcPts val="0"/>
              </a:spcBef>
              <a:buSzPct val="100000"/>
              <a:defRPr sz="6800"/>
            </a:lvl7pPr>
            <a:lvl8pPr lvl="7">
              <a:spcBef>
                <a:spcPts val="0"/>
              </a:spcBef>
              <a:buSzPct val="100000"/>
              <a:defRPr sz="6800"/>
            </a:lvl8pPr>
            <a:lvl9pPr lvl="8">
              <a:spcBef>
                <a:spcPts val="0"/>
              </a:spcBef>
              <a:buSzPct val="100000"/>
              <a:defRPr sz="6800"/>
            </a:lvl9pPr>
          </a:lstStyle>
          <a:p/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6502400" y="-177"/>
            <a:ext cx="6502400" cy="7302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type="title"/>
          </p:nvPr>
        </p:nvSpPr>
        <p:spPr>
          <a:xfrm>
            <a:off x="377600" y="1750804"/>
            <a:ext cx="5753173" cy="2104500"/>
          </a:xfrm>
          <a:prstGeom prst="rect">
            <a:avLst/>
          </a:prstGeom>
        </p:spPr>
        <p:txBody>
          <a:bodyPr anchorCtr="0" anchor="b" bIns="129950" lIns="129950" rIns="129950" tIns="129950"/>
          <a:lstStyle>
            <a:lvl1pPr lvl="0" algn="ctr">
              <a:spcBef>
                <a:spcPts val="0"/>
              </a:spcBef>
              <a:buSzPct val="100000"/>
              <a:defRPr sz="60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240" name="Shape 240"/>
          <p:cNvSpPr txBox="1"/>
          <p:nvPr>
            <p:ph idx="1" type="subTitle"/>
          </p:nvPr>
        </p:nvSpPr>
        <p:spPr>
          <a:xfrm>
            <a:off x="377600" y="3979674"/>
            <a:ext cx="5753173" cy="1753537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000"/>
            </a:lvl9pPr>
          </a:lstStyle>
          <a:p/>
        </p:txBody>
      </p:sp>
      <p:sp>
        <p:nvSpPr>
          <p:cNvPr id="241" name="Shape 241"/>
          <p:cNvSpPr txBox="1"/>
          <p:nvPr>
            <p:ph idx="2" type="body"/>
          </p:nvPr>
        </p:nvSpPr>
        <p:spPr>
          <a:xfrm>
            <a:off x="7025066" y="1028007"/>
            <a:ext cx="5457066" cy="5246129"/>
          </a:xfrm>
          <a:prstGeom prst="rect">
            <a:avLst/>
          </a:prstGeom>
        </p:spPr>
        <p:txBody>
          <a:bodyPr anchorCtr="0" anchor="ctr" bIns="129950" lIns="129950" rIns="129950" tIns="12995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443306" y="6006371"/>
            <a:ext cx="8531626" cy="859092"/>
          </a:xfrm>
          <a:prstGeom prst="rect">
            <a:avLst/>
          </a:prstGeom>
        </p:spPr>
        <p:txBody>
          <a:bodyPr anchorCtr="0" anchor="ctr" bIns="129950" lIns="129950" rIns="129950" tIns="12995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43306" y="1570424"/>
            <a:ext cx="12118186" cy="2787685"/>
          </a:xfrm>
          <a:prstGeom prst="rect">
            <a:avLst/>
          </a:prstGeom>
        </p:spPr>
        <p:txBody>
          <a:bodyPr anchorCtr="0" anchor="b" bIns="129950" lIns="129950" rIns="129950" tIns="129950"/>
          <a:lstStyle>
            <a:lvl1pPr lvl="0" algn="ctr">
              <a:spcBef>
                <a:spcPts val="0"/>
              </a:spcBef>
              <a:buSzPct val="100000"/>
              <a:defRPr sz="17100"/>
            </a:lvl1pPr>
            <a:lvl2pPr lvl="1" algn="ctr">
              <a:spcBef>
                <a:spcPts val="0"/>
              </a:spcBef>
              <a:buSzPct val="100000"/>
              <a:defRPr sz="17100"/>
            </a:lvl2pPr>
            <a:lvl3pPr lvl="2" algn="ctr">
              <a:spcBef>
                <a:spcPts val="0"/>
              </a:spcBef>
              <a:buSzPct val="100000"/>
              <a:defRPr sz="17100"/>
            </a:lvl3pPr>
            <a:lvl4pPr lvl="3" algn="ctr">
              <a:spcBef>
                <a:spcPts val="0"/>
              </a:spcBef>
              <a:buSzPct val="100000"/>
              <a:defRPr sz="17100"/>
            </a:lvl4pPr>
            <a:lvl5pPr lvl="4" algn="ctr">
              <a:spcBef>
                <a:spcPts val="0"/>
              </a:spcBef>
              <a:buSzPct val="100000"/>
              <a:defRPr sz="17100"/>
            </a:lvl5pPr>
            <a:lvl6pPr lvl="5" algn="ctr">
              <a:spcBef>
                <a:spcPts val="0"/>
              </a:spcBef>
              <a:buSzPct val="100000"/>
              <a:defRPr sz="17100"/>
            </a:lvl6pPr>
            <a:lvl7pPr lvl="6" algn="ctr">
              <a:spcBef>
                <a:spcPts val="0"/>
              </a:spcBef>
              <a:buSzPct val="100000"/>
              <a:defRPr sz="17100"/>
            </a:lvl7pPr>
            <a:lvl8pPr lvl="7" algn="ctr">
              <a:spcBef>
                <a:spcPts val="0"/>
              </a:spcBef>
              <a:buSzPct val="100000"/>
              <a:defRPr sz="17100"/>
            </a:lvl8pPr>
            <a:lvl9pPr lvl="8" algn="ctr">
              <a:spcBef>
                <a:spcPts val="0"/>
              </a:spcBef>
              <a:buSzPct val="100000"/>
              <a:defRPr sz="17100"/>
            </a:lvl9pPr>
          </a:lstStyle>
          <a:p/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443306" y="4475381"/>
            <a:ext cx="12118186" cy="1846814"/>
          </a:xfrm>
          <a:prstGeom prst="rect">
            <a:avLst/>
          </a:prstGeom>
        </p:spPr>
        <p:txBody>
          <a:bodyPr anchorCtr="0" anchor="t" bIns="129950" lIns="129950" rIns="129950" tIns="12995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</p:spPr>
        <p:txBody>
          <a:bodyPr anchorCtr="0" anchor="ctr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43306" y="631825"/>
            <a:ext cx="12118186" cy="813092"/>
          </a:xfrm>
          <a:prstGeom prst="rect">
            <a:avLst/>
          </a:prstGeom>
          <a:noFill/>
          <a:ln>
            <a:noFill/>
          </a:ln>
        </p:spPr>
        <p:txBody>
          <a:bodyPr anchorCtr="0" anchor="t" bIns="129950" lIns="129950" rIns="129950" tIns="12995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43306" y="1636229"/>
            <a:ext cx="12118186" cy="4850444"/>
          </a:xfrm>
          <a:prstGeom prst="rect">
            <a:avLst/>
          </a:prstGeom>
          <a:noFill/>
          <a:ln>
            <a:noFill/>
          </a:ln>
        </p:spPr>
        <p:txBody>
          <a:bodyPr anchorCtr="0" anchor="t" bIns="129950" lIns="129950" rIns="129950" tIns="12995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300"/>
              </a:spcAft>
              <a:buClr>
                <a:schemeClr val="dk2"/>
              </a:buClr>
              <a:buSzPct val="100000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12049717" y="6620616"/>
            <a:ext cx="780373" cy="558814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950" lIns="129950" rIns="129950" tIns="12995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4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6" Type="http://schemas.openxmlformats.org/officeDocument/2006/relationships/image" Target="../media/image26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www.informationisbeautiful.net/visualizations/who-old-are-you/" TargetMode="External"/><Relationship Id="rId5" Type="http://schemas.openxmlformats.org/officeDocument/2006/relationships/hyperlink" Target="http://projects.fivethirtyeight.com/2015-nfl-predictions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scotthyoung.com/learnonsteroids/grab/TranscriptFeynman.pdf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57" name="Shape 257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Describe the roles and components of a successful learning environment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Define data science and the data science workflow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Apply the data science workflow to meet your classmates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Setup your development environment and review python basics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3" name="Shape 323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375" y="1412525"/>
            <a:ext cx="8744149" cy="54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YOUR MOOD?? VS. TIME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HOW TO SUCCEED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458075" y="1639850"/>
            <a:ext cx="13242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You will do your best in the class and will put in an effort to learn</a:t>
            </a:r>
          </a:p>
          <a:p>
            <a:pPr indent="-381000" lvl="0" marL="457200" rtl="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Plan to spend at least 6 hours outside of class a week on HW (project) and studying</a:t>
            </a:r>
          </a:p>
          <a:p>
            <a:pPr indent="-381000" lvl="0" marL="457200" rtl="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Attempt to learn hard things by yourself, then ask a classmate, then ask me.</a:t>
            </a:r>
          </a:p>
          <a:p>
            <a:pPr indent="-381000" lvl="0" marL="457200" rtl="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400">
                <a:solidFill>
                  <a:schemeClr val="dk1"/>
                </a:solidFill>
              </a:rPr>
              <a:t>Don’t wait too long if you don’t understand something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35006" y="1887550"/>
            <a:ext cx="11734800" cy="38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Do you homework on time. Otherwise you won’t graduate!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Be on time, otherwise you will miss something important - trust me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 will hold office hours each day an hour before class.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 expect a notification at least 24 hours in advance if you miss a class (emergencies excepted)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If you Slack me at 2 AM, don’t expect an answer right away. 24 hours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-US" sz="2400"/>
              <a:t>Homework and projects graded 1 week from due date</a:t>
            </a:r>
          </a:p>
        </p:txBody>
      </p:sp>
      <p:sp>
        <p:nvSpPr>
          <p:cNvPr id="341" name="Shape 34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EXPECTATIONS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635000" y="736600"/>
            <a:ext cx="10160000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347" name="Shape 347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WELCOME TO GA!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 is a global community of individuals empowered to pursue the work we love.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General Assembly’s mission is to build our community by transforming millions of thinkers into creators.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Access to EIRs: office hours, in class support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Mid-Course Feedback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End of Course Feedback</a:t>
            </a:r>
          </a:p>
        </p:txBody>
      </p:sp>
      <p:sp>
        <p:nvSpPr>
          <p:cNvPr id="359" name="Shape 35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FEEDBACK/SUPPORT</a:t>
            </a:r>
          </a:p>
        </p:txBody>
      </p:sp>
      <p:pic>
        <p:nvPicPr>
          <p:cNvPr descr="Graphic.png"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225" y="2773077"/>
            <a:ext cx="7721698" cy="328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GA GRADUATION REQUIREMENTS</a:t>
            </a:r>
          </a:p>
        </p:txBody>
      </p:sp>
      <p:pic>
        <p:nvPicPr>
          <p:cNvPr descr="GA Grad Requirements.png"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69870"/>
            <a:ext cx="13004800" cy="2962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FOREVER AND EVER</a:t>
            </a:r>
          </a:p>
        </p:txBody>
      </p:sp>
      <p:pic>
        <p:nvPicPr>
          <p:cNvPr descr="Forever and ever.png"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62" y="1576675"/>
            <a:ext cx="12832676" cy="502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 RULES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1143650" y="4092725"/>
            <a:ext cx="81648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Let’s take a moment to write them down on the board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64" name="Shape 264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384" name="Shape 38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IS DATA SCIENCE?</a:t>
            </a:r>
          </a:p>
        </p:txBody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set of tools and techniques for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Interdisciplinary problem-solving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Application of scientific techniques to                                                 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practical problems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225" y="1590375"/>
            <a:ext cx="5622775" cy="53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525" y="1211212"/>
            <a:ext cx="4322425" cy="216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400" y="1856343"/>
            <a:ext cx="4322425" cy="8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400" y="3621071"/>
            <a:ext cx="4666675" cy="291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6221" y="3826787"/>
            <a:ext cx="3502773" cy="250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7000" y="3213100"/>
            <a:ext cx="25908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WHO USES DATA SCIENCE?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3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Can you think of others?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414" name="Shape 41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421" name="Shape 421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Where are your strengths and weaknesses?</a:t>
            </a:r>
          </a:p>
        </p:txBody>
      </p:sp>
      <p:sp>
        <p:nvSpPr>
          <p:cNvPr id="428" name="Shape 42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WHAT ARE THE ROLES IN DATA SCIENCE?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187" y="1236662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QUIZ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BASELINE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Form groups of three.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Answer the following questions.  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Gender (coded male=0, female=1) is a continuous variable.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According to the table on the next slide, BMI is the _____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Outcome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Predictor</a:t>
            </a:r>
          </a:p>
          <a:p>
            <a:pPr indent="-3429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roman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Covariate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Draw a normal distribution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True or False:  Linear regression is an unsupervised learning algorithm.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a hypothesis test?</a:t>
            </a:r>
          </a:p>
        </p:txBody>
      </p:sp>
      <p:sp>
        <p:nvSpPr>
          <p:cNvPr id="443" name="Shape 443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 (10 minutes)</a:t>
            </a:r>
          </a:p>
        </p:txBody>
      </p:sp>
      <p:cxnSp>
        <p:nvCxnSpPr>
          <p:cNvPr id="444" name="Shape 44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5" name="Shape 44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2961475" y="2224348"/>
            <a:ext cx="7559399" cy="3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54" name="Shape 45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5" name="Shape 4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BASELINE QUIZ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75" y="1350925"/>
            <a:ext cx="8079625" cy="5844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71" name="Shape 271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03200" lvl="0" marL="203200" marR="0" rtl="0" algn="l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62" name="Shape 46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DATA SCIENCE WORKFLOW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methodology for doing Data Science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Similar to the scientific method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Helps produce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results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Reliable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Accurate findings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Reproducible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 Others can follow your steps and get the same results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indent="-406400" lvl="0" marL="457200" marR="0" rtl="0" algn="l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1 Identify.png"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2 Acquire.png" id="489" name="Shape 489"/>
          <p:cNvPicPr preferRelativeResize="0"/>
          <p:nvPr/>
        </p:nvPicPr>
        <p:blipFill rotWithShape="1">
          <a:blip r:embed="rId3">
            <a:alphaModFix/>
          </a:blip>
          <a:srcRect b="0" l="367" r="367" t="0"/>
          <a:stretch/>
        </p:blipFill>
        <p:spPr>
          <a:xfrm>
            <a:off x="634999" y="1932014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3 Parse.png" id="496" name="Shape 496"/>
          <p:cNvPicPr preferRelativeResize="0"/>
          <p:nvPr/>
        </p:nvPicPr>
        <p:blipFill rotWithShape="1">
          <a:blip r:embed="rId3">
            <a:alphaModFix/>
          </a:blip>
          <a:srcRect b="0" l="3497" r="3488" t="0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4 Mine.png" id="503" name="Shape 503"/>
          <p:cNvPicPr preferRelativeResize="0"/>
          <p:nvPr/>
        </p:nvPicPr>
        <p:blipFill rotWithShape="1">
          <a:blip r:embed="rId3">
            <a:alphaModFix/>
          </a:blip>
          <a:srcRect b="0" l="4103" r="4094" t="0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5 Refine.png" id="510" name="Shape 510"/>
          <p:cNvPicPr preferRelativeResize="0"/>
          <p:nvPr/>
        </p:nvPicPr>
        <p:blipFill rotWithShape="1">
          <a:blip r:embed="rId3">
            <a:alphaModFix/>
          </a:blip>
          <a:srcRect b="0" l="777" r="777" t="0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6 Build.png" id="517" name="Shape 517"/>
          <p:cNvPicPr preferRelativeResize="0"/>
          <p:nvPr/>
        </p:nvPicPr>
        <p:blipFill rotWithShape="1">
          <a:blip r:embed="rId3">
            <a:alphaModFix/>
          </a:blip>
          <a:srcRect b="0" l="4767" r="4767" t="0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descr="7 Present.png" id="524" name="Shape 524"/>
          <p:cNvPicPr preferRelativeResize="0"/>
          <p:nvPr/>
        </p:nvPicPr>
        <p:blipFill rotWithShape="1">
          <a:blip r:embed="rId3">
            <a:alphaModFix/>
          </a:blip>
          <a:srcRect b="0" l="1978" r="1987" t="0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i="1" lang="en-US" sz="280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Sagi Zisman</a:t>
            </a:r>
          </a:p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i="1" lang="en-US" sz="280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Data Science Consultant</a:t>
            </a:r>
          </a:p>
        </p:txBody>
      </p:sp>
      <p:sp>
        <p:nvSpPr>
          <p:cNvPr id="278" name="Shape 278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WELCOME TO THE PART-TIME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COURSE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idx="1" type="body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Using Planet Express customer data from January 3001-3005, determine how likely previous customers are to request a repeat delivery using demographic information (profession, company size, location) and previous delivery data (days since last delivery, number of total deliveries).”</a:t>
            </a:r>
          </a:p>
        </p:txBody>
      </p:sp>
      <p:sp>
        <p:nvSpPr>
          <p:cNvPr id="530" name="Shape 53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2300" y="1745662"/>
            <a:ext cx="28575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idx="1" type="body"/>
          </p:nvPr>
        </p:nvSpPr>
        <p:spPr>
          <a:xfrm>
            <a:off x="635000" y="4671075"/>
            <a:ext cx="11734800" cy="237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56540" lvl="0" marL="2032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 can use the Data Science workflow to work through this problem.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“Are previous customers likely to request repeat?”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Ex. Hypothesis: Time since previous purchase and quantity is positively related to repeat purchase.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538" name="Shape 53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IDENTIFY THE PROBLEM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is available for this example?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544" name="Shape 54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enough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550" name="Shape 55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ACQUIRE THE DATA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556" name="Shape 55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  <p:graphicFrame>
        <p:nvGraphicFramePr>
          <p:cNvPr id="557" name="Shape 557"/>
          <p:cNvGraphicFramePr/>
          <p:nvPr/>
        </p:nvGraphicFramePr>
        <p:xfrm>
          <a:off x="622750" y="320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{B51F734D-D2EF-49E0-9CF6-48A0E0D1B4CE}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Title of the account owner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Company Size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1- small, 2- medium, 3- large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Location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Planet of the company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Days Since Last Delivery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lvl="2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Side-by-side box-plots, predictor scatter plots for correlation?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563" name="Shape 5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PARSE THE DATA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 we need all of it? Maybe we are resource-limited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Train, and test set?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trends? Co-linearity, visible clusters?!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- Anything wrong with data points? Remove them?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569" name="Shape 56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MINE THE DATA</a:t>
            </a:r>
          </a:p>
        </p:txBody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311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lvl="2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What is the underlying population?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lvl="2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Convert to a format that will answer your question</a:t>
            </a:r>
          </a:p>
          <a:p>
            <a:pPr lvl="2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Consulting example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4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635006" y="10212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581" name="Shape 58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  <p:graphicFrame>
        <p:nvGraphicFramePr>
          <p:cNvPr id="582" name="Shape 582"/>
          <p:cNvGraphicFramePr/>
          <p:nvPr/>
        </p:nvGraphicFramePr>
        <p:xfrm>
          <a:off x="2059987" y="296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{B51F734D-D2EF-49E0-9CF6-48A0E0D1B4CE}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Mean (STD) or Frequency (%)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Deliveries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50.0 (10)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Earth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50 (10%)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Amphibios 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Bogad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Colgate 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 (20%)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150 (30%)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588" name="Shape 58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FUTURAMA EXAMPLE:  REFINE 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ctrTitle"/>
          </p:nvPr>
        </p:nvSpPr>
        <p:spPr>
          <a:xfrm>
            <a:off x="610986" y="-472067"/>
            <a:ext cx="11782826" cy="1916240"/>
          </a:xfrm>
          <a:prstGeom prst="rect">
            <a:avLst/>
          </a:prstGeom>
        </p:spPr>
        <p:txBody>
          <a:bodyPr anchorCtr="0" anchor="b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800">
                <a:latin typeface="Impact"/>
                <a:ea typeface="Impact"/>
                <a:cs typeface="Impact"/>
                <a:sym typeface="Impact"/>
              </a:rPr>
              <a:t>FRONT LINES</a:t>
            </a:r>
          </a:p>
        </p:txBody>
      </p:sp>
      <p:sp>
        <p:nvSpPr>
          <p:cNvPr id="284" name="Shape 284"/>
          <p:cNvSpPr txBox="1"/>
          <p:nvPr>
            <p:ph idx="1" type="subTitle"/>
          </p:nvPr>
        </p:nvSpPr>
        <p:spPr>
          <a:xfrm>
            <a:off x="707555" y="972104"/>
            <a:ext cx="12118186" cy="1125296"/>
          </a:xfrm>
          <a:prstGeom prst="rect">
            <a:avLst/>
          </a:prstGeom>
        </p:spPr>
        <p:txBody>
          <a:bodyPr anchorCtr="0" anchor="t" bIns="129950" lIns="129950" rIns="129950" tIns="1299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Phone Number: 303-963-9936</a:t>
            </a:r>
          </a:p>
        </p:txBody>
      </p:sp>
      <p:pic>
        <p:nvPicPr>
          <p:cNvPr descr="Crispin Pic.jpg"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60" y="2255614"/>
            <a:ext cx="2702358" cy="268187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764124" y="5095706"/>
            <a:ext cx="4145493" cy="891462"/>
          </a:xfrm>
          <a:prstGeom prst="rect">
            <a:avLst/>
          </a:prstGeom>
          <a:noFill/>
          <a:ln>
            <a:noFill/>
          </a:ln>
        </p:spPr>
        <p:txBody>
          <a:bodyPr anchorCtr="0" anchor="t" bIns="129950" lIns="129950" rIns="129950" tIns="1299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>
                <a:latin typeface="Cambria"/>
                <a:ea typeface="Cambria"/>
                <a:cs typeface="Cambria"/>
                <a:sym typeface="Cambria"/>
              </a:rPr>
              <a:t>Crispin Muzzy</a:t>
            </a:r>
          </a:p>
        </p:txBody>
      </p:sp>
      <p:pic>
        <p:nvPicPr>
          <p:cNvPr descr="Katie Pic.jpg"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946" y="2310293"/>
            <a:ext cx="2741830" cy="268191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/>
          <p:nvPr/>
        </p:nvSpPr>
        <p:spPr>
          <a:xfrm>
            <a:off x="3451946" y="5023334"/>
            <a:ext cx="5591466" cy="933203"/>
          </a:xfrm>
          <a:prstGeom prst="rect">
            <a:avLst/>
          </a:prstGeom>
          <a:noFill/>
          <a:ln>
            <a:noFill/>
          </a:ln>
        </p:spPr>
        <p:txBody>
          <a:bodyPr anchorCtr="0" anchor="t" bIns="129950" lIns="129950" rIns="129950" tIns="1299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>
                <a:latin typeface="Cambria"/>
                <a:ea typeface="Cambria"/>
                <a:cs typeface="Cambria"/>
                <a:sym typeface="Cambria"/>
              </a:rPr>
              <a:t>Katie Kennedy</a:t>
            </a:r>
          </a:p>
        </p:txBody>
      </p:sp>
      <p:sp>
        <p:nvSpPr>
          <p:cNvPr id="289" name="Shape 289"/>
          <p:cNvSpPr txBox="1"/>
          <p:nvPr>
            <p:ph idx="4294967295" type="title"/>
          </p:nvPr>
        </p:nvSpPr>
        <p:spPr>
          <a:xfrm>
            <a:off x="6791679" y="5134891"/>
            <a:ext cx="6673920" cy="813092"/>
          </a:xfrm>
          <a:prstGeom prst="rect">
            <a:avLst/>
          </a:prstGeom>
        </p:spPr>
        <p:txBody>
          <a:bodyPr anchorCtr="0" anchor="t" bIns="129950" lIns="129950" rIns="129950" tIns="1299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>
                <a:latin typeface="Cambria"/>
                <a:ea typeface="Cambria"/>
                <a:cs typeface="Cambria"/>
                <a:sym typeface="Cambria"/>
              </a:rPr>
              <a:t>Diana Muina                    Bethany Vaters</a:t>
            </a:r>
          </a:p>
        </p:txBody>
      </p:sp>
      <p:pic>
        <p:nvPicPr>
          <p:cNvPr descr="Diana pic.jpg" id="290" name="Shape 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288" y="2310310"/>
            <a:ext cx="2878293" cy="26818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1339.JPG" id="291" name="Shape 2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14631" y="2255632"/>
            <a:ext cx="2878293" cy="2767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customer placing another order with Planet Express.”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Steps for model building</a:t>
            </a:r>
          </a:p>
        </p:txBody>
      </p:sp>
      <p:sp>
        <p:nvSpPr>
          <p:cNvPr id="594" name="Shape 59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the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600" name="Shape 600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CREATE A DATA MODEL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612" name="Shape 61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Who Old Are You?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5"/>
              </a:rPr>
              <a:t>2015 NFL Predictions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FUTURAMA EXAMPLE:  PRESENT THE RESULTS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GUIDED PRACTICE</a:t>
            </a:r>
          </a:p>
        </p:txBody>
      </p:sp>
      <p:sp>
        <p:nvSpPr>
          <p:cNvPr id="624" name="Shape 62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DATA SCIENCE WORK FLOW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2961475" y="2224350"/>
            <a:ext cx="7559399" cy="3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Divide into 4 groups, each located at a whiteboard.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IDENTIFY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ACQUIRE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b="1"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 Communicate the results of your analysis to the class. (10 minutes)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Create a narrative to summarize your findings.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Provide a basic visualization for easy comprehension.</a:t>
            </a:r>
          </a:p>
          <a:p>
            <a:pPr indent="-3429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Choose one student to present for the group.</a:t>
            </a:r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Presentation of the results</a:t>
            </a:r>
          </a:p>
        </p:txBody>
      </p:sp>
      <p:sp>
        <p:nvSpPr>
          <p:cNvPr id="633" name="Shape 633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34" name="Shape 634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 (25 minutes)</a:t>
            </a:r>
          </a:p>
        </p:txBody>
      </p:sp>
      <p:cxnSp>
        <p:nvCxnSpPr>
          <p:cNvPr id="635" name="Shape 63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36" name="Shape 63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idx="1" type="body"/>
          </p:nvPr>
        </p:nvSpPr>
        <p:spPr>
          <a:xfrm>
            <a:off x="635006" y="1746250"/>
            <a:ext cx="11734800" cy="38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400"/>
              <a:t>What is your current favorite tool for working with data?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400"/>
              <a:t>What are you most excited about learning?</a:t>
            </a:r>
          </a:p>
          <a:p>
            <a:pPr indent="-38100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400"/>
              <a:t>What can you help your classmates with when it comes to data analysis?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EXAMPLE QUESTIONS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</a:t>
            </a:r>
          </a:p>
        </p:txBody>
      </p:sp>
      <p:sp>
        <p:nvSpPr>
          <p:cNvPr id="648" name="Shape 64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ENVIRONMENT SETUP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Brief intro of tools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Environment setup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Github account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Install Python 2.7 and Anaconda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Practice Python syntax, Terminal commands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iPython Notebook test and Python review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GET-TO-KNOW-EACH-OTHER</a:t>
            </a:r>
          </a:p>
        </p:txBody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787406" y="174625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406400" lvl="0" marL="457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What is your name?</a:t>
            </a:r>
          </a:p>
          <a:p>
            <a:pPr indent="-406400" lvl="0" marL="457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What is your background?</a:t>
            </a:r>
          </a:p>
          <a:p>
            <a:pPr indent="-406400" lvl="0" marL="457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Why are you taking the course?</a:t>
            </a:r>
          </a:p>
          <a:p>
            <a:pPr indent="-406400" lvl="0" marL="457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What are your strengths? (bonus: and weaknesses)</a:t>
            </a:r>
          </a:p>
          <a:p>
            <a:pPr indent="-406400" lvl="0" marL="457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AutoNum type="arabicPeriod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What do you like to do on your birthday?</a:t>
            </a:r>
          </a:p>
          <a:p>
            <a:pPr lvl="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solidFill>
                <a:srgbClr val="33333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660" name="Shape 660"/>
          <p:cNvSpPr/>
          <p:nvPr/>
        </p:nvSpPr>
        <p:spPr>
          <a:xfrm>
            <a:off x="635000" y="1473200"/>
            <a:ext cx="11734800" cy="17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928075" y="4847225"/>
            <a:ext cx="28698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You did it right?!?!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 REVIEW ACTIVITY</a:t>
            </a:r>
          </a:p>
        </p:txBody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634999" y="1968500"/>
            <a:ext cx="12176399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G1: Recall the Python syntax for lists, dictionaries, and functions.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G2: Control-Flow in Python (if/else, for, while, exceptions)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G3: Create a basic Python class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G4: Create files and navigate directories using the command line interface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your new setup using the lesson 1 starter code available at </a:t>
            </a:r>
            <a:r>
              <a:rPr i="1"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/lessons/lesson-1/code/starter-code/lesson1-starter-code.ipynb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Github repo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Ask your classmates and instructor for help if you have problems!</a:t>
            </a:r>
          </a:p>
        </p:txBody>
      </p:sp>
      <p:sp>
        <p:nvSpPr>
          <p:cNvPr id="673" name="Shape 67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DEV ENVIRONMENT SETUP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679" name="Shape 67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should now be able to answer the following questions: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Data Science?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is the Data Science workflow?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1" marR="0" rtl="0" algn="l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you have a successful learning experience at GA?</a:t>
            </a:r>
          </a:p>
        </p:txBody>
      </p:sp>
      <p:sp>
        <p:nvSpPr>
          <p:cNvPr id="685" name="Shape 68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635000" y="1473200"/>
            <a:ext cx="11734800" cy="298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Please SCHEDULE a 30-minute 1:1 with me this week. I’d like to know: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/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What you’d like to get out of the class?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What do you envision for the class?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Do you have any concerns for the class?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What can I do to help you be successful?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91" name="Shape 69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TO-DO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591250" y="6167600"/>
            <a:ext cx="84342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I will send out a scheduler via Slack you can use to sign up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SCIENCE</a:t>
            </a:r>
          </a:p>
        </p:txBody>
      </p:sp>
      <p:sp>
        <p:nvSpPr>
          <p:cNvPr id="698" name="Shape 698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704" name="Shape 704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Begin work on Project 1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711" name="Shape 71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12" name="Shape 71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13" name="Shape 71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19" name="Shape 71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720" name="Shape 72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1" name="Shape 72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2" name="Shape 722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35000" y="1746250"/>
            <a:ext cx="11734800" cy="412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will work with each other. A lot!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are all part of the same team.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60/40 Rule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Teaching others is the best way to learn.</a:t>
            </a:r>
          </a:p>
          <a:p>
            <a:pPr indent="-256540" lvl="0" marL="20320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Explain it to your grandma - Feynman learning technique</a:t>
            </a:r>
          </a:p>
          <a:p>
            <a:pPr lv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https://www.scotthyoung.com/learnonsteroids/grab/TranscriptFeynman.pdf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TEACHING PHILOSOPHY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635000" y="6449200"/>
            <a:ext cx="11734800" cy="9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“The first principle is that you must not fool yourself - and you are the easiest person to fool” -- Richard Feynman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VALUE-PROPOSITION OF COURSE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35000" y="2224500"/>
            <a:ext cx="12176399" cy="24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 10 weeks, you will be able to use Python to explore data, build predictive models for the data, and communicate data-driven insights.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 BREAKDOWN</a:t>
            </a:r>
          </a:p>
        </p:txBody>
      </p:sp>
      <p:graphicFrame>
        <p:nvGraphicFramePr>
          <p:cNvPr id="316" name="Shape 316"/>
          <p:cNvGraphicFramePr/>
          <p:nvPr/>
        </p:nvGraphicFramePr>
        <p:xfrm>
          <a:off x="952500" y="307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{55F32A87-82BF-477F-A5EC-39831D5B13A4}</a:tableStyleId>
              </a:tblPr>
              <a:tblGrid>
                <a:gridCol w="2774950"/>
                <a:gridCol w="2774950"/>
                <a:gridCol w="2774950"/>
                <a:gridCol w="2774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UNIT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TITLE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LESSONS PROVIDED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800"/>
                        <a:t>FLEX SESSION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UNIT 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Research, Design, and Data Analysis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1-4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5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UNIT 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Foundations of Modeling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6-10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UNIT 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Data Science in the Real World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12 - 18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/>
                        <a:t>19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